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88" r:id="rId2"/>
    <p:sldId id="337" r:id="rId3"/>
    <p:sldId id="338" r:id="rId4"/>
    <p:sldId id="339" r:id="rId5"/>
    <p:sldId id="398" r:id="rId6"/>
    <p:sldId id="399" r:id="rId7"/>
    <p:sldId id="344" r:id="rId8"/>
    <p:sldId id="345" r:id="rId9"/>
    <p:sldId id="395" r:id="rId10"/>
    <p:sldId id="396" r:id="rId11"/>
    <p:sldId id="397" r:id="rId12"/>
    <p:sldId id="362" r:id="rId13"/>
    <p:sldId id="374" r:id="rId14"/>
    <p:sldId id="373" r:id="rId15"/>
    <p:sldId id="375" r:id="rId16"/>
    <p:sldId id="346" r:id="rId17"/>
    <p:sldId id="363" r:id="rId18"/>
    <p:sldId id="347" r:id="rId19"/>
    <p:sldId id="360" r:id="rId20"/>
    <p:sldId id="348" r:id="rId21"/>
    <p:sldId id="368" r:id="rId22"/>
    <p:sldId id="364" r:id="rId23"/>
    <p:sldId id="365" r:id="rId24"/>
    <p:sldId id="366" r:id="rId25"/>
    <p:sldId id="367" r:id="rId26"/>
    <p:sldId id="369" r:id="rId27"/>
    <p:sldId id="370" r:id="rId28"/>
    <p:sldId id="372" r:id="rId29"/>
    <p:sldId id="350" r:id="rId30"/>
    <p:sldId id="390" r:id="rId31"/>
    <p:sldId id="392" r:id="rId32"/>
    <p:sldId id="391" r:id="rId33"/>
    <p:sldId id="378" r:id="rId34"/>
    <p:sldId id="379" r:id="rId35"/>
    <p:sldId id="380" r:id="rId36"/>
    <p:sldId id="381" r:id="rId37"/>
    <p:sldId id="376" r:id="rId38"/>
    <p:sldId id="385" r:id="rId39"/>
    <p:sldId id="384" r:id="rId40"/>
    <p:sldId id="383" r:id="rId41"/>
    <p:sldId id="386" r:id="rId42"/>
    <p:sldId id="388" r:id="rId43"/>
    <p:sldId id="352" r:id="rId44"/>
    <p:sldId id="387" r:id="rId45"/>
    <p:sldId id="353" r:id="rId46"/>
    <p:sldId id="377" r:id="rId47"/>
    <p:sldId id="389" r:id="rId48"/>
    <p:sldId id="3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73363"/>
  </p:normalViewPr>
  <p:slideViewPr>
    <p:cSldViewPr snapToGrid="0" snapToObjects="1">
      <p:cViewPr>
        <p:scale>
          <a:sx n="83" d="100"/>
          <a:sy n="83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63FB6-BFE8-6344-A3DA-7DBBBBD15F9C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0A664-E849-174D-8654-985E02AE6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1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2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Group(</a:t>
            </a:r>
            <a:r>
              <a:rPr lang="en-US" dirty="0" err="1" smtClean="0"/>
              <a:t>BaseGroup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offer = </a:t>
            </a:r>
            <a:r>
              <a:rPr lang="en-US" dirty="0" err="1" smtClean="0"/>
              <a:t>models.FloatField</a:t>
            </a:r>
            <a:r>
              <a:rPr lang="en-US" dirty="0" smtClean="0"/>
              <a:t>(min=0,</a:t>
            </a:r>
          </a:p>
          <a:p>
            <a:r>
              <a:rPr lang="en-US" dirty="0" smtClean="0"/>
              <a:t>                              max=</a:t>
            </a:r>
            <a:r>
              <a:rPr lang="en-US" dirty="0" err="1" smtClean="0"/>
              <a:t>Constants.endowment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                      widget=\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widgets.SliderInput</a:t>
            </a:r>
            <a:r>
              <a:rPr lang="en-US" dirty="0" smtClean="0"/>
              <a:t>(</a:t>
            </a:r>
            <a:r>
              <a:rPr lang="en-US" dirty="0" err="1" smtClean="0"/>
              <a:t>attrs</a:t>
            </a:r>
            <a:r>
              <a:rPr lang="en-US" dirty="0" smtClean="0"/>
              <a:t>={'step': '0.1'}),</a:t>
            </a:r>
          </a:p>
          <a:p>
            <a:r>
              <a:rPr lang="en-US" dirty="0" smtClean="0"/>
              <a:t>                              </a:t>
            </a:r>
            <a:r>
              <a:rPr lang="en-US" dirty="0" err="1" smtClean="0"/>
              <a:t>verbose_name</a:t>
            </a:r>
            <a:r>
              <a:rPr lang="en-US" dirty="0" smtClean="0"/>
              <a:t>="You are Proposer. Please, \</a:t>
            </a:r>
          </a:p>
          <a:p>
            <a:r>
              <a:rPr lang="en-US" dirty="0" smtClean="0"/>
              <a:t>                              make your offer")</a:t>
            </a:r>
          </a:p>
          <a:p>
            <a:r>
              <a:rPr lang="en-US" dirty="0" smtClean="0"/>
              <a:t>    accept = </a:t>
            </a:r>
            <a:r>
              <a:rPr lang="en-US" dirty="0" err="1" smtClean="0"/>
              <a:t>models.BooleanField</a:t>
            </a:r>
            <a:r>
              <a:rPr lang="en-US" dirty="0" smtClean="0"/>
              <a:t>(choices=[(</a:t>
            </a:r>
            <a:r>
              <a:rPr lang="en-US" dirty="0" err="1" smtClean="0"/>
              <a:t>False,'Reject</a:t>
            </a:r>
            <a:r>
              <a:rPr lang="en-US" dirty="0" smtClean="0"/>
              <a:t>'),(</a:t>
            </a:r>
            <a:r>
              <a:rPr lang="en-US" dirty="0" err="1" smtClean="0"/>
              <a:t>True,'Accept</a:t>
            </a:r>
            <a:r>
              <a:rPr lang="en-US" dirty="0" smtClean="0"/>
              <a:t>')],</a:t>
            </a:r>
          </a:p>
          <a:p>
            <a:r>
              <a:rPr lang="en-US" dirty="0" smtClean="0"/>
              <a:t>                                widget=</a:t>
            </a:r>
            <a:r>
              <a:rPr lang="en-US" dirty="0" err="1" smtClean="0"/>
              <a:t>widgets.RadioSelectHorizontal</a:t>
            </a:r>
            <a:r>
              <a:rPr lang="en-US" dirty="0" smtClean="0"/>
              <a:t>())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set_payoffs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proposer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('Proposer')</a:t>
            </a:r>
          </a:p>
          <a:p>
            <a:r>
              <a:rPr lang="en-US" dirty="0" smtClean="0"/>
              <a:t>        responder = </a:t>
            </a:r>
            <a:r>
              <a:rPr lang="en-US" dirty="0" err="1" smtClean="0"/>
              <a:t>self.get_player_by_role</a:t>
            </a:r>
            <a:r>
              <a:rPr lang="en-US" dirty="0" smtClean="0"/>
              <a:t>('Responder')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proposer.payoff</a:t>
            </a:r>
            <a:r>
              <a:rPr lang="en-US" dirty="0" smtClean="0"/>
              <a:t> = (</a:t>
            </a:r>
            <a:r>
              <a:rPr lang="en-US" dirty="0" err="1" smtClean="0"/>
              <a:t>Constants.endowment</a:t>
            </a:r>
            <a:r>
              <a:rPr lang="en-US" dirty="0" smtClean="0"/>
              <a:t> - </a:t>
            </a:r>
            <a:r>
              <a:rPr lang="en-US" dirty="0" err="1" smtClean="0"/>
              <a:t>self.offer</a:t>
            </a:r>
            <a:r>
              <a:rPr lang="en-US" dirty="0" smtClean="0"/>
              <a:t>)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responder.payoff</a:t>
            </a:r>
            <a:r>
              <a:rPr lang="en-US" dirty="0" smtClean="0"/>
              <a:t> = </a:t>
            </a:r>
            <a:r>
              <a:rPr lang="en-US" dirty="0" err="1" smtClean="0"/>
              <a:t>self.offer</a:t>
            </a:r>
            <a:r>
              <a:rPr lang="en-US" dirty="0" smtClean="0"/>
              <a:t> * </a:t>
            </a:r>
            <a:r>
              <a:rPr lang="en-US" dirty="0" err="1" smtClean="0"/>
              <a:t>self.accept</a:t>
            </a:r>
            <a:endParaRPr lang="en-US" dirty="0" smtClean="0"/>
          </a:p>
          <a:p>
            <a:endParaRPr lang="en-US" dirty="0" smtClean="0"/>
          </a:p>
          <a:p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6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otree.api</a:t>
            </a:r>
            <a:r>
              <a:rPr lang="en-US" dirty="0" smtClean="0"/>
              <a:t> import Currency as c, </a:t>
            </a:r>
            <a:r>
              <a:rPr lang="en-US" dirty="0" err="1" smtClean="0"/>
              <a:t>currency_range</a:t>
            </a:r>
            <a:endParaRPr lang="en-US" dirty="0" smtClean="0"/>
          </a:p>
          <a:p>
            <a:r>
              <a:rPr lang="en-US" dirty="0" smtClean="0"/>
              <a:t>from . import models</a:t>
            </a:r>
          </a:p>
          <a:p>
            <a:r>
              <a:rPr lang="en-US" dirty="0" smtClean="0"/>
              <a:t>from ._</a:t>
            </a:r>
            <a:r>
              <a:rPr lang="en-US" dirty="0" err="1" smtClean="0"/>
              <a:t>builtin</a:t>
            </a:r>
            <a:r>
              <a:rPr lang="en-US" dirty="0" smtClean="0"/>
              <a:t> import Page, </a:t>
            </a:r>
            <a:r>
              <a:rPr lang="en-US" dirty="0" err="1" smtClean="0"/>
              <a:t>WaitPage</a:t>
            </a:r>
            <a:endParaRPr lang="en-US" dirty="0" smtClean="0"/>
          </a:p>
          <a:p>
            <a:r>
              <a:rPr lang="en-US" dirty="0" smtClean="0"/>
              <a:t>from .models import Constants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Intro(Page):</a:t>
            </a:r>
          </a:p>
          <a:p>
            <a:r>
              <a:rPr lang="en-US" dirty="0" smtClean="0"/>
              <a:t>    pass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Offer(Page):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['offer']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'Proposer'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...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OfferWaitPage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Responder"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Proposer decides how many tokens he \</a:t>
            </a:r>
          </a:p>
          <a:p>
            <a:r>
              <a:rPr lang="en-US" dirty="0" smtClean="0"/>
              <a:t>    or she will offer to you..."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Accept(Page):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form_model</a:t>
            </a:r>
            <a:r>
              <a:rPr lang="en-US" dirty="0" smtClean="0"/>
              <a:t> = </a:t>
            </a:r>
            <a:r>
              <a:rPr lang="en-US" dirty="0" err="1" smtClean="0"/>
              <a:t>models.Group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form_fields</a:t>
            </a:r>
            <a:r>
              <a:rPr lang="en-US" dirty="0" smtClean="0"/>
              <a:t> = ['accept']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is_displayed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</a:t>
            </a:r>
            <a:r>
              <a:rPr lang="en-US" dirty="0" err="1" smtClean="0"/>
              <a:t>self.player.role</a:t>
            </a:r>
            <a:r>
              <a:rPr lang="en-US" dirty="0" smtClean="0"/>
              <a:t>() == 'Responder'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</a:t>
            </a:r>
            <a:r>
              <a:rPr lang="en-US" dirty="0" err="1" smtClean="0"/>
              <a:t>offer_text</a:t>
            </a:r>
            <a:r>
              <a:rPr lang="en-US" dirty="0" smtClean="0"/>
              <a:t>': "The Proposer offers you {} points. Would you like \</a:t>
            </a:r>
          </a:p>
          <a:p>
            <a:r>
              <a:rPr lang="en-US" dirty="0" smtClean="0"/>
              <a:t>         to accept or reject this </a:t>
            </a:r>
            <a:r>
              <a:rPr lang="en-US" dirty="0" err="1" smtClean="0"/>
              <a:t>offer?".format</a:t>
            </a:r>
            <a:r>
              <a:rPr lang="en-US" dirty="0" smtClean="0"/>
              <a:t>(</a:t>
            </a:r>
            <a:r>
              <a:rPr lang="en-US" dirty="0" err="1" smtClean="0"/>
              <a:t>self.group.offer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err="1" smtClean="0"/>
              <a:t>ResultsWaitPage</a:t>
            </a:r>
            <a:r>
              <a:rPr lang="en-US" dirty="0" smtClean="0"/>
              <a:t>(</a:t>
            </a:r>
            <a:r>
              <a:rPr lang="en-US" dirty="0" err="1" smtClean="0"/>
              <a:t>WaitPage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title_text</a:t>
            </a:r>
            <a:r>
              <a:rPr lang="en-US" dirty="0" smtClean="0"/>
              <a:t> = "You are Proposer"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body_text</a:t>
            </a:r>
            <a:r>
              <a:rPr lang="en-US" dirty="0" smtClean="0"/>
              <a:t> = "Please wait while the Responder decides about accepting \</a:t>
            </a:r>
          </a:p>
          <a:p>
            <a:r>
              <a:rPr lang="en-US" dirty="0" smtClean="0"/>
              <a:t>    or rejecting your offer..."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after_all_players_arrive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self.group.set_payoffs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class Results(Page):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vars_for_template</a:t>
            </a:r>
            <a:r>
              <a:rPr lang="en-US" dirty="0" smtClean="0"/>
              <a:t>(self):</a:t>
            </a:r>
          </a:p>
          <a:p>
            <a:r>
              <a:rPr lang="en-US" dirty="0" smtClean="0"/>
              <a:t>        return {'accept': 'Accept' if </a:t>
            </a:r>
            <a:r>
              <a:rPr lang="en-US" dirty="0" err="1" smtClean="0"/>
              <a:t>self.group.accept</a:t>
            </a:r>
            <a:r>
              <a:rPr lang="en-US" dirty="0" smtClean="0"/>
              <a:t> else 'Reject'}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page_sequence</a:t>
            </a:r>
            <a:r>
              <a:rPr lang="en-US" dirty="0" smtClean="0"/>
              <a:t> = [</a:t>
            </a:r>
          </a:p>
          <a:p>
            <a:r>
              <a:rPr lang="en-US" dirty="0" smtClean="0"/>
              <a:t>    Intro,</a:t>
            </a:r>
          </a:p>
          <a:p>
            <a:r>
              <a:rPr lang="en-US" dirty="0" smtClean="0"/>
              <a:t>    Offer,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OfferWaitPage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Accept,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ResultsWaitPage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9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{% extends "global/</a:t>
            </a:r>
            <a:r>
              <a:rPr lang="en-US" dirty="0" err="1" smtClean="0"/>
              <a:t>Page.html</a:t>
            </a:r>
            <a:r>
              <a:rPr lang="en-US" dirty="0" smtClean="0"/>
              <a:t>" %}</a:t>
            </a:r>
          </a:p>
          <a:p>
            <a:r>
              <a:rPr lang="en-US" dirty="0" smtClean="0"/>
              <a:t>{% load </a:t>
            </a:r>
            <a:r>
              <a:rPr lang="en-US" dirty="0" err="1" smtClean="0"/>
              <a:t>staticfiles</a:t>
            </a:r>
            <a:r>
              <a:rPr lang="en-US" dirty="0" smtClean="0"/>
              <a:t> </a:t>
            </a:r>
            <a:r>
              <a:rPr lang="en-US" dirty="0" err="1" smtClean="0"/>
              <a:t>otree_tags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title %}</a:t>
            </a:r>
          </a:p>
          <a:p>
            <a:r>
              <a:rPr lang="en-US" dirty="0" smtClean="0"/>
              <a:t>    Results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block content %}</a:t>
            </a:r>
          </a:p>
          <a:p>
            <a:r>
              <a:rPr lang="en-US" dirty="0" smtClean="0"/>
              <a:t>&lt;table class="table table-striped table-hover"&gt;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role was:&lt;/td&gt;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player.role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if </a:t>
            </a:r>
            <a:r>
              <a:rPr lang="en-US" dirty="0" err="1" smtClean="0"/>
              <a:t>player.role</a:t>
            </a:r>
            <a:r>
              <a:rPr lang="en-US" dirty="0" smtClean="0"/>
              <a:t> == "Proposer"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 offered:&lt;/td&gt;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&lt;td&gt;Responder's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else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&lt;td&gt;Proposer offered to you:&lt;/td&gt;</a:t>
            </a:r>
          </a:p>
          <a:p>
            <a:r>
              <a:rPr lang="en-US" dirty="0" smtClean="0"/>
              <a:t>      &lt;td&gt;{{</a:t>
            </a:r>
            <a:r>
              <a:rPr lang="en-US" dirty="0" err="1" smtClean="0"/>
              <a:t>group.offer</a:t>
            </a:r>
            <a:r>
              <a:rPr lang="en-US" dirty="0" smtClean="0"/>
              <a:t>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decision:&lt;/td&gt;</a:t>
            </a:r>
          </a:p>
          <a:p>
            <a:r>
              <a:rPr lang="en-US" dirty="0" smtClean="0"/>
              <a:t>      &lt;td&gt;{{accept}}&lt;/td&gt;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{% </a:t>
            </a:r>
            <a:r>
              <a:rPr lang="en-US" dirty="0" err="1" smtClean="0"/>
              <a:t>endif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&lt;td&gt;Your final payoff:&lt;/td&gt;</a:t>
            </a:r>
          </a:p>
          <a:p>
            <a:endParaRPr lang="en-US" dirty="0" smtClean="0"/>
          </a:p>
          <a:p>
            <a:r>
              <a:rPr lang="en-US" dirty="0" smtClean="0"/>
              <a:t>      &lt;td&gt;{{</a:t>
            </a:r>
            <a:r>
              <a:rPr lang="en-US" dirty="0" err="1" smtClean="0"/>
              <a:t>player.payoff</a:t>
            </a:r>
            <a:r>
              <a:rPr lang="en-US" dirty="0" smtClean="0"/>
              <a:t>}}&lt;/td&gt;</a:t>
            </a:r>
          </a:p>
          <a:p>
            <a:endParaRPr lang="en-US" dirty="0" smtClean="0"/>
          </a:p>
          <a:p>
            <a:r>
              <a:rPr lang="en-US" dirty="0" smtClean="0"/>
              <a:t>  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&lt;/table&gt;</a:t>
            </a:r>
          </a:p>
          <a:p>
            <a:r>
              <a:rPr lang="en-US" dirty="0" smtClean="0"/>
              <a:t>{% </a:t>
            </a:r>
            <a:r>
              <a:rPr lang="en-US" dirty="0" err="1" smtClean="0"/>
              <a:t>next_button</a:t>
            </a:r>
            <a:r>
              <a:rPr lang="en-US" dirty="0" smtClean="0"/>
              <a:t> %}</a:t>
            </a:r>
          </a:p>
          <a:p>
            <a:endParaRPr lang="en-US" dirty="0" smtClean="0"/>
          </a:p>
          <a:p>
            <a:r>
              <a:rPr lang="en-US" dirty="0" smtClean="0"/>
              <a:t>{% </a:t>
            </a:r>
            <a:r>
              <a:rPr lang="en-US" dirty="0" err="1" smtClean="0"/>
              <a:t>endblock</a:t>
            </a:r>
            <a:r>
              <a:rPr lang="en-US" dirty="0" smtClean="0"/>
              <a:t> %}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A664-E849-174D-8654-985E02AE69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5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4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CBDF-7C4A-2741-8AB5-0876DAA854D8}" type="datetimeFigureOut">
              <a:rPr lang="en-US" smtClean="0"/>
              <a:t>4/2/17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80042-1572-C54F-A560-076114958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2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B607CBDF-7C4A-2741-8AB5-0876DAA854D8}" type="datetimeFigureOut">
              <a:rPr lang="en-US" smtClean="0"/>
              <a:pPr/>
              <a:t>4/2/17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fld id="{2F080042-1572-C54F-A560-076114958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eo Light" charset="0"/>
          <a:ea typeface="Aleo Light" charset="0"/>
          <a:cs typeface="Ale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kovski/mainz" TargetMode="External"/><Relationship Id="rId4" Type="http://schemas.openxmlformats.org/officeDocument/2006/relationships/hyperlink" Target="mailto:chapkovski@gmail.com" TargetMode="External"/><Relationship Id="rId5" Type="http://schemas.openxmlformats.org/officeDocument/2006/relationships/hyperlink" Target="https://groups.google.com/forum/#!forum/otre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it.ly/otree-mainz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800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133" y="1039956"/>
            <a:ext cx="9144000" cy="4849091"/>
          </a:xfrm>
        </p:spPr>
        <p:txBody>
          <a:bodyPr anchor="ctr"/>
          <a:lstStyle/>
          <a:p>
            <a:r>
              <a:rPr lang="en-US" b="1" dirty="0" smtClean="0">
                <a:latin typeface="Montserrat" charset="0"/>
                <a:ea typeface="Montserrat" charset="0"/>
                <a:cs typeface="Montserrat" charset="0"/>
              </a:rPr>
              <a:t/>
            </a:r>
            <a:br>
              <a:rPr lang="en-US" b="1" dirty="0" smtClean="0">
                <a:latin typeface="Montserrat" charset="0"/>
                <a:ea typeface="Montserrat" charset="0"/>
                <a:cs typeface="Montserrat" charset="0"/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 smtClean="0">
                <a:latin typeface="Montserrat" charset="0"/>
                <a:ea typeface="Montserrat" charset="0"/>
                <a:cs typeface="Montserrat" charset="0"/>
              </a:rPr>
              <a:t>oTree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7133" y="5569383"/>
            <a:ext cx="9144000" cy="832802"/>
          </a:xfrm>
        </p:spPr>
        <p:txBody>
          <a:bodyPr anchor="b">
            <a:noAutofit/>
          </a:bodyPr>
          <a:lstStyle/>
          <a:p>
            <a:r>
              <a:rPr lang="en-US" sz="3000" b="1" dirty="0" err="1" smtClean="0">
                <a:latin typeface="Montserrat" charset="0"/>
                <a:ea typeface="Montserrat" charset="0"/>
                <a:cs typeface="Montserrat" charset="0"/>
              </a:rPr>
              <a:t>Filipp</a:t>
            </a:r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 Chapkovski</a:t>
            </a:r>
          </a:p>
          <a:p>
            <a:r>
              <a:rPr lang="en-US" sz="3000" b="1" dirty="0" smtClean="0">
                <a:latin typeface="Montserrat" charset="0"/>
                <a:ea typeface="Montserrat" charset="0"/>
                <a:cs typeface="Montserrat" charset="0"/>
              </a:rPr>
              <a:t>April 3-4, 2017</a:t>
            </a:r>
            <a:endParaRPr lang="en-US" sz="3000" b="1" dirty="0" smtClean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49" y="1771591"/>
            <a:ext cx="3589769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44" y="277234"/>
            <a:ext cx="1296178" cy="12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constants</a:t>
            </a:r>
          </a:p>
          <a:p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three tables:</a:t>
            </a:r>
          </a:p>
          <a:p>
            <a:pPr lvl="1"/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Subsession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Group</a:t>
            </a:r>
          </a:p>
          <a:p>
            <a:pPr lvl="1"/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16055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structure: </a:t>
            </a:r>
            <a:r>
              <a:rPr lang="en-US" dirty="0" err="1" smtClean="0"/>
              <a:t>views.py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import *</a:t>
            </a:r>
          </a:p>
          <a:p>
            <a:pPr>
              <a:lnSpc>
                <a:spcPct val="150000"/>
              </a:lnSpc>
            </a:pP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Page declarations</a:t>
            </a:r>
          </a:p>
          <a:p>
            <a:pPr>
              <a:lnSpc>
                <a:spcPct val="150000"/>
              </a:lnSpc>
            </a:pP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game: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player has an endowment. </a:t>
            </a:r>
          </a:p>
          <a:p>
            <a:r>
              <a:rPr lang="en-US" dirty="0" smtClean="0"/>
              <a:t>Random number is generated within certain limits</a:t>
            </a:r>
          </a:p>
          <a:p>
            <a:r>
              <a:rPr lang="en-US" dirty="0" smtClean="0"/>
              <a:t>A player has to guess. The closer is the </a:t>
            </a:r>
            <a:r>
              <a:rPr lang="en-US" dirty="0" err="1" smtClean="0"/>
              <a:t>guyess</a:t>
            </a:r>
            <a:r>
              <a:rPr lang="en-US" dirty="0" smtClean="0"/>
              <a:t> to a real number the larger is the profit. </a:t>
            </a:r>
          </a:p>
          <a:p>
            <a:r>
              <a:rPr lang="en-US" dirty="0" smtClean="0"/>
              <a:t>Two fields: what is guessed, and a player’s decision</a:t>
            </a:r>
          </a:p>
          <a:p>
            <a:r>
              <a:rPr lang="en-US" dirty="0" smtClean="0"/>
              <a:t>Three screens:</a:t>
            </a:r>
          </a:p>
          <a:p>
            <a:pPr lvl="1"/>
            <a:r>
              <a:rPr lang="en-US" dirty="0" smtClean="0"/>
              <a:t>Intro: instructions</a:t>
            </a:r>
          </a:p>
          <a:p>
            <a:pPr lvl="1"/>
            <a:r>
              <a:rPr lang="en-US" dirty="0" smtClean="0"/>
              <a:t>Decision with instructions</a:t>
            </a:r>
          </a:p>
          <a:p>
            <a:pPr lvl="1"/>
            <a:r>
              <a:rPr lang="en-US" dirty="0" smtClean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game: screen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 -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fields:</a:t>
            </a: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fontAlgn="base"/>
            <a:r>
              <a:rPr lang="en-US" dirty="0" smtClean="0"/>
              <a:t>Options:</a:t>
            </a:r>
          </a:p>
          <a:p>
            <a:pPr marL="0" indent="0" fontAlgn="base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Field_Name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max=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min=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635000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game: Models. Result: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models.IntegerField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min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max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verbose_name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Please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insert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any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{} to \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{}".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Constants.minguess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Constants.maxguess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,),</a:t>
            </a:r>
          </a:p>
          <a:p>
            <a:pPr marL="0" indent="0" fontAlgn="base">
              <a:buNone/>
            </a:pP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                              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doc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='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of the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')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page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(Page):</a:t>
            </a:r>
          </a:p>
          <a:p>
            <a:pPr marL="457200" lvl="1" indent="0" fontAlgn="base">
              <a:buNone/>
            </a:pP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pass</a:t>
            </a:r>
          </a:p>
          <a:p>
            <a:pPr fontAlgn="base"/>
            <a:r>
              <a:rPr lang="en-US" dirty="0" err="1" smtClean="0"/>
              <a:t>Page_sequence</a:t>
            </a:r>
            <a:endParaRPr lang="en-US" dirty="0" smtClean="0"/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Page_sequence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[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NameOfThePage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fontAlgn="base"/>
            <a:r>
              <a:rPr lang="en-US" dirty="0" smtClean="0"/>
              <a:t>By default name of the template should correspond to the page name!</a:t>
            </a:r>
            <a:endParaRPr lang="en-US" dirty="0"/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7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Built-in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Built-in functions of pages:</a:t>
            </a:r>
          </a:p>
          <a:p>
            <a:pPr fontAlgn="base"/>
            <a:r>
              <a:rPr lang="en-US" dirty="0" smtClean="0"/>
              <a:t>”Normal” page: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(True/False)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return {‘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’: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fontAlgn="base">
              <a:buNone/>
            </a:pPr>
            <a:r>
              <a:rPr lang="en-US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98416"/>
              </p:ext>
            </p:extLst>
          </p:nvPr>
        </p:nvGraphicFramePr>
        <p:xfrm>
          <a:off x="914400" y="1966573"/>
          <a:ext cx="10266218" cy="418484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24613"/>
                <a:gridCol w="6741605"/>
              </a:tblGrid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Link</a:t>
                      </a:r>
                      <a:r>
                        <a:rPr lang="en-US" sz="2500" baseline="0" dirty="0" smtClean="0"/>
                        <a:t> to go now: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2"/>
                        </a:rPr>
                        <a:t>http://bit.ly/otree-mainz</a:t>
                      </a:r>
                      <a:r>
                        <a:rPr lang="en-US" sz="2500" baseline="0" dirty="0" smtClean="0"/>
                        <a:t> </a:t>
                      </a:r>
                      <a:endParaRPr lang="en-US" sz="2800" dirty="0" smtClean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Materials and code for this workshop: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3"/>
                        </a:rPr>
                        <a:t>https://github.com/chapkovski/mainz</a:t>
                      </a:r>
                      <a:r>
                        <a:rPr lang="en-US" sz="250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/>
                        <a:t>My e-mail: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4"/>
                        </a:rPr>
                        <a:t>chapkovski@gmail.com</a:t>
                      </a:r>
                      <a:r>
                        <a:rPr lang="en-US" sz="2500" dirty="0" smtClean="0"/>
                        <a:t> </a:t>
                      </a:r>
                      <a:br>
                        <a:rPr lang="en-US" sz="2500" dirty="0" smtClean="0"/>
                      </a:br>
                      <a:endParaRPr lang="en-US" sz="2500" dirty="0"/>
                    </a:p>
                  </a:txBody>
                  <a:tcPr/>
                </a:tc>
              </a:tr>
              <a:tr h="1046211">
                <a:tc>
                  <a:txBody>
                    <a:bodyPr/>
                    <a:lstStyle/>
                    <a:p>
                      <a:pPr algn="r"/>
                      <a:r>
                        <a:rPr lang="en-US" sz="2500" dirty="0" err="1" smtClean="0"/>
                        <a:t>oTree</a:t>
                      </a:r>
                      <a:r>
                        <a:rPr lang="en-US" sz="2500" dirty="0" smtClean="0"/>
                        <a:t> support group: 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hlinkClick r:id="rId5"/>
                        </a:rPr>
                        <a:t>https://groups.google.com/forum/#!forum/otree</a:t>
                      </a:r>
                      <a:r>
                        <a:rPr lang="en-US" sz="2500" baseline="0" dirty="0" smtClean="0"/>
                        <a:t> 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56260" y="8197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game - </a:t>
            </a:r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title %}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TITLE HERE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YOUR CONTENT HERE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Guess game -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 include another file (for example instructions):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include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path_to_file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name_of_file.html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to make ‘Next button’: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</a:t>
            </a:r>
            <a:r>
              <a:rPr lang="en-US" dirty="0" smtClean="0"/>
              <a:t>game: Views. Intro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937"/>
          <a:stretch/>
        </p:blipFill>
        <p:spPr>
          <a:xfrm>
            <a:off x="3526971" y="1690688"/>
            <a:ext cx="5372100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Models.py</a:t>
            </a:r>
            <a:r>
              <a:rPr lang="en-US" dirty="0" smtClean="0"/>
              <a:t>: Constants:</a:t>
            </a:r>
          </a:p>
          <a:p>
            <a:pPr lvl="1"/>
            <a:r>
              <a:rPr lang="en-US" dirty="0" smtClean="0"/>
              <a:t>endowment</a:t>
            </a:r>
          </a:p>
          <a:p>
            <a:pPr lvl="1"/>
            <a:r>
              <a:rPr lang="en-US" dirty="0" err="1" smtClean="0"/>
              <a:t>minguess</a:t>
            </a:r>
            <a:endParaRPr lang="en-US" dirty="0" smtClean="0"/>
          </a:p>
          <a:p>
            <a:pPr lvl="1"/>
            <a:r>
              <a:rPr lang="en-US" dirty="0" err="1" smtClean="0"/>
              <a:t>maxguess</a:t>
            </a:r>
            <a:endParaRPr lang="en-US" dirty="0" smtClean="0"/>
          </a:p>
          <a:p>
            <a:r>
              <a:rPr lang="en-US" dirty="0" err="1" smtClean="0"/>
              <a:t>Intro.html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 {% block content %}:</a:t>
            </a:r>
          </a:p>
          <a:p>
            <a:pPr lvl="1"/>
            <a:r>
              <a:rPr lang="en-US" dirty="0" smtClean="0"/>
              <a:t>to refer to the constant: {{</a:t>
            </a:r>
            <a:r>
              <a:rPr lang="en-US" dirty="0" err="1" smtClean="0"/>
              <a:t>Constants.endowment</a:t>
            </a:r>
            <a:r>
              <a:rPr lang="en-US" dirty="0" smtClean="0"/>
              <a:t>}}.</a:t>
            </a:r>
          </a:p>
          <a:p>
            <a:pPr lvl="1"/>
            <a:r>
              <a:rPr lang="en-US" dirty="0" smtClean="0"/>
              <a:t>Case sensitive!</a:t>
            </a:r>
          </a:p>
          <a:p>
            <a:pPr lvl="1"/>
            <a:r>
              <a:rPr lang="en-US" dirty="0" smtClean="0"/>
              <a:t>No calculations! It is not Python!</a:t>
            </a:r>
          </a:p>
        </p:txBody>
      </p:sp>
    </p:spTree>
    <p:extLst>
      <p:ext uri="{BB962C8B-B14F-4D97-AF65-F5344CB8AC3E}">
        <p14:creationId xmlns:p14="http://schemas.microsoft.com/office/powerpoint/2010/main" val="1349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Intro: Results: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8570" y="1849709"/>
            <a:ext cx="9443359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extends "global/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Page.html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load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otree_tags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title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%}Instructions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block content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include 'guess/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marL="927100"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500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sz="2500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sz="2500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7786" y="4294414"/>
            <a:ext cx="7625443" cy="60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03229" y="4242549"/>
            <a:ext cx="1975757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WHY?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6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90688"/>
            <a:ext cx="7124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Views.Decision</a:t>
            </a:r>
            <a:r>
              <a:rPr lang="en-US" dirty="0" smtClean="0"/>
              <a:t>. 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818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dirty="0" smtClean="0"/>
              <a:t>Referring to models. field in </a:t>
            </a:r>
            <a:r>
              <a:rPr lang="en-US" dirty="0" err="1" smtClean="0"/>
              <a:t>views.py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form_model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models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81280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form_fields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['guess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']</a:t>
            </a:r>
          </a:p>
          <a:p>
            <a:pPr marL="81280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/>
              <a:t>referring to a field in a template:</a:t>
            </a: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player.guess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 OR {{form}}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Generating random number:</a:t>
            </a:r>
          </a:p>
          <a:p>
            <a:pPr marL="0" indent="0" fontAlgn="base">
              <a:buNone/>
            </a:pPr>
            <a:r>
              <a:rPr lang="en-US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Intro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976313" indent="0" fontAlgn="base">
              <a:buNone/>
            </a:pPr>
            <a:r>
              <a:rPr lang="en-US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5257800" indent="-3532188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random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randint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minguess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Constants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1725613" indent="0" fontAlgn="base">
              <a:buNone/>
            </a:pPr>
            <a:r>
              <a:rPr lang="en-US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toguess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4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Views.Resuts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028372"/>
            <a:ext cx="5867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Views.Resuts. How to do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views.py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: Decision page: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BB0066"/>
                </a:solidFill>
                <a:latin typeface="Consolas" charset="0"/>
                <a:ea typeface="Consolas" charset="0"/>
                <a:cs typeface="Consolas" charset="0"/>
              </a:rPr>
              <a:t>Decision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(Page):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862013" indent="0">
              <a:buNone/>
            </a:pPr>
            <a:r>
              <a:rPr lang="en-US" sz="2200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862013" indent="0">
              <a:buNone/>
            </a:pPr>
            <a:r>
              <a:rPr lang="en-US" sz="2200" b="1" dirty="0" err="1" smtClean="0">
                <a:solidFill>
                  <a:srgbClr val="00880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 err="1">
                <a:solidFill>
                  <a:srgbClr val="0066BB"/>
                </a:solidFill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1611313" indent="0">
              <a:buNone/>
            </a:pPr>
            <a:r>
              <a:rPr lang="en-US" sz="2200" dirty="0" err="1" smtClean="0">
                <a:solidFill>
                  <a:srgbClr val="00702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200" dirty="0" err="1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1611313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r>
              <a:rPr lang="en-US" dirty="0" smtClean="0">
                <a:latin typeface="Aleo" charset="0"/>
                <a:ea typeface="Aleo" charset="0"/>
                <a:cs typeface="Aleo" charset="0"/>
              </a:rPr>
              <a:t>in  </a:t>
            </a:r>
            <a:r>
              <a:rPr lang="en-US" dirty="0" err="1" smtClean="0">
                <a:latin typeface="Aleo" charset="0"/>
                <a:ea typeface="Aleo" charset="0"/>
                <a:cs typeface="Aleo" charset="0"/>
              </a:rPr>
              <a:t>models.py</a:t>
            </a:r>
            <a:r>
              <a:rPr lang="en-US" dirty="0" smtClean="0">
                <a:latin typeface="Aleo" charset="0"/>
                <a:ea typeface="Aleo" charset="0"/>
                <a:cs typeface="Aleo" charset="0"/>
              </a:rPr>
              <a:t> :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mr-IN" sz="22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set_payoff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200" dirty="0" err="1">
                <a:solidFill>
                  <a:schemeClr val="accent2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1382713" fontAlgn="base">
              <a:buNone/>
            </a:pP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.diff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abs(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.guess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toguess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mr-IN" sz="2200" dirty="0">
              <a:latin typeface="Consolas" charset="0"/>
              <a:ea typeface="Consolas" charset="0"/>
              <a:cs typeface="Consolas" charset="0"/>
            </a:endParaRPr>
          </a:p>
          <a:p>
            <a:pPr marL="3435350" indent="-3435350" fontAlgn="base">
              <a:buNone/>
            </a:pP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22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mr-IN" sz="2200" dirty="0" err="1" smtClean="0">
                <a:latin typeface="Consolas" charset="0"/>
                <a:ea typeface="Consolas" charset="0"/>
                <a:cs typeface="Consolas" charset="0"/>
              </a:rPr>
              <a:t>.payoff</a:t>
            </a:r>
            <a:r>
              <a:rPr lang="mr-IN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mr-IN" sz="2200" dirty="0" err="1">
                <a:latin typeface="Consolas" charset="0"/>
                <a:ea typeface="Consolas" charset="0"/>
                <a:cs typeface="Consolas" charset="0"/>
              </a:rPr>
              <a:t>Constants.endowment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mr-IN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.diff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5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resetdb</a:t>
            </a:r>
            <a:r>
              <a:rPr lang="en-US" dirty="0" smtClean="0"/>
              <a:t> </a:t>
            </a:r>
          </a:p>
          <a:p>
            <a:pPr marL="0" indent="0" fontAlgn="base">
              <a:buNone/>
            </a:pPr>
            <a:r>
              <a:rPr lang="en-US" dirty="0" err="1" smtClean="0"/>
              <a:t>otree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 smtClean="0"/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go to: </a:t>
            </a:r>
            <a:r>
              <a:rPr lang="en-US" dirty="0" smtClean="0">
                <a:hlinkClick r:id="rId2"/>
              </a:rPr>
              <a:t>http://127.0.0.1:8000</a:t>
            </a:r>
            <a:r>
              <a:rPr lang="en-US" dirty="0" smtClean="0"/>
              <a:t> 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21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3, Monday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1 </a:t>
            </a:r>
            <a:r>
              <a:rPr lang="mr-IN" dirty="0" smtClean="0"/>
              <a:t>–</a:t>
            </a:r>
            <a:r>
              <a:rPr lang="en-US" dirty="0" smtClean="0"/>
              <a:t> main </a:t>
            </a:r>
            <a:r>
              <a:rPr lang="en-US" dirty="0" err="1" smtClean="0"/>
              <a:t>oTree</a:t>
            </a:r>
            <a:r>
              <a:rPr lang="en-US" dirty="0" smtClean="0"/>
              <a:t> components (views, models, templates)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2 </a:t>
            </a:r>
            <a:r>
              <a:rPr lang="mr-IN" dirty="0" smtClean="0"/>
              <a:t>–</a:t>
            </a:r>
            <a:r>
              <a:rPr lang="en-US" dirty="0" smtClean="0"/>
              <a:t> multi player, multi-round games in </a:t>
            </a:r>
            <a:r>
              <a:rPr lang="en-US" dirty="0" err="1" smtClean="0"/>
              <a:t>oTree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April 4, Tuesday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Session 3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 multi player, multi-round games in </a:t>
            </a:r>
            <a:r>
              <a:rPr lang="en-US" dirty="0" err="1"/>
              <a:t>oTree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Session 4 </a:t>
            </a:r>
            <a:r>
              <a:rPr lang="mr-IN" dirty="0" smtClean="0"/>
              <a:t>–</a:t>
            </a:r>
            <a:r>
              <a:rPr lang="en-US" dirty="0" smtClean="0"/>
              <a:t> Advanced </a:t>
            </a:r>
            <a:r>
              <a:rPr lang="en-US" dirty="0" err="1" smtClean="0"/>
              <a:t>oTree</a:t>
            </a:r>
            <a:r>
              <a:rPr lang="en-US" dirty="0" smtClean="0"/>
              <a:t>: channels, </a:t>
            </a:r>
            <a:r>
              <a:rPr lang="en-US" dirty="0" err="1" smtClean="0"/>
              <a:t>mTurk</a:t>
            </a:r>
            <a:r>
              <a:rPr lang="en-US" dirty="0" smtClean="0"/>
              <a:t>. Discussion of 				   participants’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 smtClean="0"/>
              <a:t>SELF refers to the object of the class where we currently work in.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796310"/>
            <a:ext cx="84963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4487718"/>
            <a:ext cx="726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71500" y="4981257"/>
            <a:ext cx="7429500" cy="8709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71500" y="1825625"/>
            <a:ext cx="7429500" cy="30206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Session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Subsession</a:t>
            </a:r>
            <a:endParaRPr lang="en-US" dirty="0" smtClean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Group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Player - Participant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Page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 rot="16200000">
            <a:off x="7331075" y="2827653"/>
            <a:ext cx="3020695" cy="101663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mtClean="0"/>
              <a:t>TABLES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835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runs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Class definition: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Player(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MyPage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(Page)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Subsession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before_session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starts(self)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vars_for_template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(self)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Page: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before_next_page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is_displayed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US" dirty="0" err="1" smtClean="0"/>
              <a:t>WaitPage</a:t>
            </a:r>
            <a:r>
              <a:rPr lang="en-US" dirty="0" smtClean="0"/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after_all_players_arrive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(self)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1. Intro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85760"/>
            <a:ext cx="7673521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2. Offer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145"/>
          <a:stretch/>
        </p:blipFill>
        <p:spPr>
          <a:xfrm>
            <a:off x="495300" y="1825625"/>
            <a:ext cx="11696700" cy="46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3. Accept/Reject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36"/>
          <a:stretch/>
        </p:blipFill>
        <p:spPr>
          <a:xfrm>
            <a:off x="241300" y="1825625"/>
            <a:ext cx="11709400" cy="47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Ultimatum. Screen 4.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036535"/>
            <a:ext cx="117602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some preliminary 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US" dirty="0" smtClean="0"/>
              <a:t>Let’s run ‘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ultimatum</a:t>
            </a:r>
            <a:r>
              <a:rPr lang="en-US" dirty="0" smtClean="0"/>
              <a:t>’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and copy from our guess app: </a:t>
            </a:r>
            <a:r>
              <a:rPr lang="en-US" i="1" dirty="0" smtClean="0"/>
              <a:t>intro, decision, instructions</a:t>
            </a:r>
          </a:p>
          <a:p>
            <a:pPr fontAlgn="base">
              <a:lnSpc>
                <a:spcPct val="150000"/>
              </a:lnSpc>
            </a:pPr>
            <a:r>
              <a:rPr lang="mr-IN" dirty="0" smtClean="0"/>
              <a:t>…</a:t>
            </a:r>
            <a:r>
              <a:rPr lang="en-US" dirty="0" smtClean="0"/>
              <a:t> rename in intro and decision the % include %: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b="1" dirty="0" smtClean="0"/>
              <a:t>TO</a:t>
            </a:r>
            <a:r>
              <a:rPr lang="en-US" dirty="0" smtClean="0"/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make a copy of </a:t>
            </a:r>
            <a:r>
              <a:rPr lang="en-US" i="1" dirty="0" err="1" smtClean="0"/>
              <a:t>decision.html</a:t>
            </a:r>
            <a:endParaRPr lang="en-US" i="1" dirty="0" smtClean="0"/>
          </a:p>
          <a:p>
            <a:pPr fontAlgn="base">
              <a:lnSpc>
                <a:spcPct val="150000"/>
              </a:lnSpc>
            </a:pPr>
            <a:r>
              <a:rPr lang="en-US" dirty="0" smtClean="0"/>
              <a:t>rename files to: </a:t>
            </a:r>
            <a:r>
              <a:rPr lang="en-US" i="1" dirty="0" err="1" smtClean="0"/>
              <a:t>Offer.html</a:t>
            </a:r>
            <a:r>
              <a:rPr lang="en-US" i="1" dirty="0" smtClean="0"/>
              <a:t>, </a:t>
            </a:r>
            <a:r>
              <a:rPr lang="en-US" i="1" dirty="0" err="1" smtClean="0"/>
              <a:t>Accept.html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multi-player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models.py</a:t>
            </a:r>
            <a:r>
              <a:rPr lang="en-US" dirty="0" smtClean="0"/>
              <a:t>: Constants: </a:t>
            </a:r>
            <a:r>
              <a:rPr lang="en-US" b="1" dirty="0" err="1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players_per_group</a:t>
            </a:r>
            <a:r>
              <a:rPr lang="en-US" b="1" dirty="0" smtClean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= 2</a:t>
            </a:r>
          </a:p>
          <a:p>
            <a:pPr fontAlgn="base"/>
            <a:r>
              <a:rPr lang="en-US" sz="2200" b="1" dirty="0" smtClean="0"/>
              <a:t>NB: when there is only one player then</a:t>
            </a:r>
            <a:r>
              <a:rPr lang="en-US" sz="2200" b="1" dirty="0"/>
              <a:t> </a:t>
            </a:r>
            <a:r>
              <a:rPr lang="en-US" sz="2200" b="1" dirty="0" err="1"/>
              <a:t>players_per_group</a:t>
            </a:r>
            <a:r>
              <a:rPr lang="en-US" sz="2200" b="1" dirty="0"/>
              <a:t> </a:t>
            </a:r>
            <a:r>
              <a:rPr lang="en-US" sz="2200" b="1" dirty="0" smtClean="0"/>
              <a:t>= None, not 1!</a:t>
            </a:r>
          </a:p>
          <a:p>
            <a:pPr fontAlgn="base"/>
            <a:r>
              <a:rPr lang="en-US" sz="2400" dirty="0" smtClean="0"/>
              <a:t>In Player we define function that returns the role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u="sng" dirty="0">
                <a:latin typeface="Consolas" charset="0"/>
                <a:ea typeface="Consolas" charset="0"/>
                <a:cs typeface="Consolas" charset="0"/>
              </a:rPr>
              <a:t>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i="1" dirty="0" err="1">
                <a:solidFill>
                  <a:srgbClr val="9B5C2E"/>
                </a:solidFill>
                <a:latin typeface="Consolas" charset="0"/>
                <a:ea typeface="Consolas" charset="0"/>
                <a:cs typeface="Consolas" charset="0"/>
              </a:rPr>
              <a:t>BasePlayer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76313" indent="0" fontAlgn="base">
              <a:buNone/>
            </a:pPr>
            <a:r>
              <a:rPr lang="en-US" sz="2400" dirty="0" err="1" smtClean="0">
                <a:solidFill>
                  <a:srgbClr val="99CF50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89BDFF"/>
                </a:solidFill>
                <a:latin typeface="Consolas" charset="0"/>
                <a:ea typeface="Consolas" charset="0"/>
                <a:cs typeface="Consolas" charset="0"/>
              </a:rPr>
              <a:t>role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'Proposer'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1725613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3E87E3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.id_in_group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==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3387CC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295525" indent="0" fontAlgn="base">
              <a:buNone/>
            </a:pPr>
            <a:r>
              <a:rPr lang="en-US" sz="2400" dirty="0" smtClean="0">
                <a:solidFill>
                  <a:srgbClr val="E28964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65B042"/>
                </a:solidFill>
                <a:latin typeface="Consolas" charset="0"/>
                <a:ea typeface="Consolas" charset="0"/>
                <a:cs typeface="Consolas" charset="0"/>
              </a:rPr>
              <a:t>'Responder'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fontAlgn="base"/>
            <a:endParaRPr lang="en-US" sz="2400" dirty="0" smtClean="0"/>
          </a:p>
          <a:p>
            <a:pPr fontAlgn="base"/>
            <a:endParaRPr lang="en-US" sz="2400" dirty="0" smtClean="0"/>
          </a:p>
          <a:p>
            <a:pPr fontAlgn="base"/>
            <a:endParaRPr lang="en-US" sz="2400" dirty="0"/>
          </a:p>
          <a:p>
            <a:pPr fontAlgn="base"/>
            <a:endParaRPr lang="en-US" sz="2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planning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The workflow: </a:t>
            </a:r>
          </a:p>
          <a:p>
            <a:pPr fontAlgn="base"/>
            <a:r>
              <a:rPr lang="en-US" dirty="0" smtClean="0"/>
              <a:t>1. Introduction</a:t>
            </a:r>
          </a:p>
          <a:p>
            <a:pPr fontAlgn="base"/>
            <a:r>
              <a:rPr lang="en-US" dirty="0" smtClean="0"/>
              <a:t>2. Player 1 decides about an offer, Player 2 waits</a:t>
            </a:r>
          </a:p>
          <a:p>
            <a:pPr fontAlgn="base"/>
            <a:r>
              <a:rPr lang="en-US" dirty="0" smtClean="0"/>
              <a:t>3. Player 2 decides whether accepting or not. Player 1 waits.</a:t>
            </a:r>
          </a:p>
          <a:p>
            <a:pPr fontAlgn="base"/>
            <a:r>
              <a:rPr lang="en-US" dirty="0" smtClean="0"/>
              <a:t>4. Both see the results.</a:t>
            </a:r>
          </a:p>
          <a:p>
            <a:pPr marL="0" indent="0" fontAlgn="base">
              <a:buNone/>
            </a:pPr>
            <a:r>
              <a:rPr lang="en-US" dirty="0" smtClean="0"/>
              <a:t>We need 6 pages. For (2) and (3) we a set of (</a:t>
            </a:r>
            <a:r>
              <a:rPr lang="en-US" i="1" dirty="0" smtClean="0"/>
              <a:t>Page, </a:t>
            </a:r>
            <a:r>
              <a:rPr lang="en-US" i="1" dirty="0" err="1" smtClean="0"/>
              <a:t>WaitPage</a:t>
            </a:r>
            <a:r>
              <a:rPr lang="en-US" dirty="0" smtClean="0"/>
              <a:t>)</a:t>
            </a:r>
          </a:p>
          <a:p>
            <a:pPr marL="0" indent="0" fontAlgn="base">
              <a:buNone/>
            </a:pPr>
            <a:r>
              <a:rPr lang="en-US" i="1" dirty="0" smtClean="0"/>
              <a:t>Page </a:t>
            </a:r>
            <a:r>
              <a:rPr lang="en-US" dirty="0" smtClean="0"/>
              <a:t>in (2) will be shown only to Proposer </a:t>
            </a:r>
          </a:p>
          <a:p>
            <a:pPr marL="0" indent="0" fontAlgn="base">
              <a:buNone/>
            </a:pPr>
            <a:r>
              <a:rPr lang="en-US" i="1" dirty="0"/>
              <a:t>Page </a:t>
            </a:r>
            <a:r>
              <a:rPr lang="en-US" dirty="0"/>
              <a:t>in </a:t>
            </a:r>
            <a:r>
              <a:rPr lang="en-US" dirty="0" smtClean="0"/>
              <a:t>(3) </a:t>
            </a:r>
            <a:r>
              <a:rPr lang="en-US" dirty="0"/>
              <a:t>will be shown only to </a:t>
            </a:r>
            <a:r>
              <a:rPr lang="en-US" dirty="0" smtClean="0"/>
              <a:t>Responder</a:t>
            </a:r>
            <a:endParaRPr lang="en-US" dirty="0"/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2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62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Indent to begin the block</a:t>
            </a:r>
          </a:p>
          <a:p>
            <a:pPr lvl="0"/>
            <a:r>
              <a:rPr lang="en-US" dirty="0"/>
              <a:t>Comment: # </a:t>
            </a:r>
          </a:p>
          <a:p>
            <a:pPr lvl="0"/>
            <a:r>
              <a:rPr lang="en-US" dirty="0"/>
              <a:t>Lists: a = [1, 2, 3,]</a:t>
            </a:r>
          </a:p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543300"/>
            <a:ext cx="6221730" cy="2661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Creating new fields in </a:t>
            </a:r>
            <a:r>
              <a:rPr lang="en-US" dirty="0" err="1" smtClean="0"/>
              <a:t>models.py</a:t>
            </a:r>
            <a:r>
              <a:rPr lang="en-US" dirty="0" smtClean="0"/>
              <a:t>:</a:t>
            </a:r>
          </a:p>
          <a:p>
            <a:pPr fontAlgn="base"/>
            <a:r>
              <a:rPr lang="en-US" dirty="0" smtClean="0"/>
              <a:t>We need fields in group, because these fields are the same for both players.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0" y="3411763"/>
            <a:ext cx="9804380" cy="30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</a:t>
            </a:r>
            <a:r>
              <a:rPr lang="en-US" dirty="0" err="1" smtClean="0"/>
              <a:t>models.py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Defining the function that will be able to set the payoffs of the players depending on their role in a group: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2" y="3506107"/>
            <a:ext cx="10499105" cy="25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files: how insert an image?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63886" y="1825625"/>
            <a:ext cx="638991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/>
              <a:t>Create folder in an app: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mr-IN" sz="2200" dirty="0" smtClean="0"/>
              <a:t>…</a:t>
            </a:r>
            <a:r>
              <a:rPr lang="en-US" sz="2200" dirty="0" smtClean="0"/>
              <a:t>/static/ultimatum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Put your image there</a:t>
            </a:r>
            <a:endParaRPr lang="ru-RU" sz="2200" dirty="0" smtClean="0"/>
          </a:p>
          <a:p>
            <a:pPr>
              <a:lnSpc>
                <a:spcPct val="150000"/>
              </a:lnSpc>
            </a:pPr>
            <a:r>
              <a:rPr lang="en-US" sz="2200" dirty="0" smtClean="0"/>
              <a:t>insert in </a:t>
            </a:r>
            <a:r>
              <a:rPr lang="en-US" sz="2200" dirty="0"/>
              <a:t>in the </a:t>
            </a:r>
            <a:r>
              <a:rPr lang="en-US" sz="2200" dirty="0" smtClean="0"/>
              <a:t>beginning of your </a:t>
            </a:r>
            <a:r>
              <a:rPr lang="en-US" sz="2200" i="1" dirty="0" err="1" smtClean="0"/>
              <a:t>instructions.html</a:t>
            </a:r>
            <a:r>
              <a:rPr lang="en-US" sz="2200" i="1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{% load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staticfiles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and in the text: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="{% static "ultimatum/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ultimatum.png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%}"/&gt;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6601"/>
          <a:stretch/>
        </p:blipFill>
        <p:spPr>
          <a:xfrm>
            <a:off x="523421" y="1690688"/>
            <a:ext cx="4097565" cy="47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5470071" y="1690688"/>
            <a:ext cx="5045528" cy="1966912"/>
          </a:xfrm>
          <a:prstGeom prst="borderCallout1">
            <a:avLst>
              <a:gd name="adj1" fmla="val 54725"/>
              <a:gd name="adj2" fmla="val 519"/>
              <a:gd name="adj3" fmla="val 21870"/>
              <a:gd name="adj4" fmla="val -70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Offer(Page):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['offer']</a:t>
            </a:r>
          </a:p>
          <a:p>
            <a:r>
              <a:rPr lang="en-US" dirty="0"/>
              <a:t>    </a:t>
            </a:r>
          </a:p>
          <a:p>
            <a:r>
              <a:rPr lang="en-US" b="1" dirty="0">
                <a:solidFill>
                  <a:srgbClr val="FFFF00"/>
                </a:solidFill>
              </a:rPr>
              <a:t>    </a:t>
            </a:r>
            <a:r>
              <a:rPr lang="en-US" b="1" dirty="0" err="1">
                <a:solidFill>
                  <a:srgbClr val="FFFF00"/>
                </a:solidFill>
              </a:rPr>
              <a:t>def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is_displayed</a:t>
            </a:r>
            <a:r>
              <a:rPr lang="en-US" b="1" dirty="0">
                <a:solidFill>
                  <a:srgbClr val="FFFF00"/>
                </a:solidFill>
              </a:rPr>
              <a:t>(self):</a:t>
            </a:r>
          </a:p>
          <a:p>
            <a:r>
              <a:rPr lang="en-US" b="1" dirty="0">
                <a:solidFill>
                  <a:srgbClr val="FFFF00"/>
                </a:solidFill>
              </a:rPr>
              <a:t>        return </a:t>
            </a:r>
            <a:r>
              <a:rPr lang="en-US" b="1" dirty="0" err="1">
                <a:solidFill>
                  <a:srgbClr val="FFFF00"/>
                </a:solidFill>
              </a:rPr>
              <a:t>self.player.role</a:t>
            </a:r>
            <a:r>
              <a:rPr lang="en-US" b="1" dirty="0">
                <a:solidFill>
                  <a:srgbClr val="FFFF00"/>
                </a:solidFill>
              </a:rPr>
              <a:t>() == 'Proposer'</a:t>
            </a:r>
          </a:p>
          <a:p>
            <a:pPr algn="ctr"/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6096000" y="3999707"/>
            <a:ext cx="5627914" cy="2373384"/>
          </a:xfrm>
          <a:prstGeom prst="borderCallout1">
            <a:avLst>
              <a:gd name="adj1" fmla="val 54725"/>
              <a:gd name="adj2" fmla="val 519"/>
              <a:gd name="adj3" fmla="val -61367"/>
              <a:gd name="adj4" fmla="val -7467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OfferWaitPage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title_text</a:t>
            </a:r>
            <a:r>
              <a:rPr lang="en-US" dirty="0"/>
              <a:t> = "You are Responder"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chemeClr val="tx1"/>
                </a:solidFill>
              </a:rPr>
              <a:t>body_text</a:t>
            </a:r>
            <a:r>
              <a:rPr lang="en-US" dirty="0"/>
              <a:t> = "Please wait while the Proposer decides </a:t>
            </a:r>
            <a:r>
              <a:rPr lang="en-US" dirty="0" smtClean="0"/>
              <a:t>how </a:t>
            </a:r>
            <a:r>
              <a:rPr lang="en-US" dirty="0"/>
              <a:t>many tokens he \</a:t>
            </a:r>
          </a:p>
          <a:p>
            <a:r>
              <a:rPr lang="en-US" dirty="0"/>
              <a:t>    or she will offer to you</a:t>
            </a:r>
            <a:r>
              <a:rPr lang="en-US" dirty="0" smtClean="0"/>
              <a:t>...”</a:t>
            </a:r>
          </a:p>
          <a:p>
            <a:pPr marL="523875"/>
            <a:r>
              <a:rPr lang="en-US" b="1" dirty="0" err="1">
                <a:solidFill>
                  <a:schemeClr val="tx1"/>
                </a:solidFill>
              </a:rPr>
              <a:t>def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is_displayed</a:t>
            </a:r>
            <a:r>
              <a:rPr lang="en-US" b="1" dirty="0">
                <a:solidFill>
                  <a:schemeClr val="tx1"/>
                </a:solidFill>
              </a:rPr>
              <a:t>(self):</a:t>
            </a:r>
          </a:p>
          <a:p>
            <a:pPr marL="523875"/>
            <a:r>
              <a:rPr lang="en-US" b="1" dirty="0">
                <a:solidFill>
                  <a:schemeClr val="tx1"/>
                </a:solidFill>
              </a:rPr>
              <a:t>        return </a:t>
            </a:r>
            <a:r>
              <a:rPr lang="en-US" b="1" dirty="0" err="1">
                <a:solidFill>
                  <a:schemeClr val="tx1"/>
                </a:solidFill>
              </a:rPr>
              <a:t>self.player.role</a:t>
            </a:r>
            <a:r>
              <a:rPr lang="en-US" b="1" dirty="0">
                <a:solidFill>
                  <a:schemeClr val="tx1"/>
                </a:solidFill>
              </a:rPr>
              <a:t>() == 'Responder'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1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Ultimatum: </a:t>
            </a:r>
            <a:r>
              <a:rPr lang="en-US" dirty="0" err="1" smtClean="0"/>
              <a:t>views.py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2464"/>
            <a:ext cx="4038600" cy="5118100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6917872" y="310243"/>
            <a:ext cx="5045528" cy="3641271"/>
          </a:xfrm>
          <a:prstGeom prst="borderCallout1">
            <a:avLst>
              <a:gd name="adj1" fmla="val 54725"/>
              <a:gd name="adj2" fmla="val 519"/>
              <a:gd name="adj3" fmla="val 76505"/>
              <a:gd name="adj4" fmla="val -97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Accept(Page):</a:t>
            </a:r>
          </a:p>
          <a:p>
            <a:r>
              <a:rPr lang="en-US" dirty="0"/>
              <a:t>    </a:t>
            </a:r>
            <a:r>
              <a:rPr lang="en-US" dirty="0" err="1"/>
              <a:t>form_model</a:t>
            </a:r>
            <a:r>
              <a:rPr lang="en-US" dirty="0"/>
              <a:t> = </a:t>
            </a:r>
            <a:r>
              <a:rPr lang="en-US" dirty="0" err="1"/>
              <a:t>models.Group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form_fields</a:t>
            </a:r>
            <a:r>
              <a:rPr lang="en-US" dirty="0"/>
              <a:t> = ['accept']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is_displayed</a:t>
            </a:r>
            <a:r>
              <a:rPr lang="en-US" dirty="0"/>
              <a:t>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self.player.role</a:t>
            </a:r>
            <a:r>
              <a:rPr lang="en-US" dirty="0"/>
              <a:t>() == 'Responder'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vars_for_template</a:t>
            </a:r>
            <a:r>
              <a:rPr lang="en-US" dirty="0"/>
              <a:t>(self):</a:t>
            </a:r>
          </a:p>
          <a:p>
            <a:r>
              <a:rPr lang="en-US" dirty="0"/>
              <a:t>        return {'</a:t>
            </a:r>
            <a:r>
              <a:rPr lang="en-US" dirty="0" err="1"/>
              <a:t>offer_text</a:t>
            </a:r>
            <a:r>
              <a:rPr lang="en-US" dirty="0"/>
              <a:t>': "The Proposer offers you {} points. Would you like \</a:t>
            </a:r>
          </a:p>
          <a:p>
            <a:r>
              <a:rPr lang="en-US" dirty="0"/>
              <a:t>         to accept or reject this </a:t>
            </a:r>
            <a:r>
              <a:rPr lang="en-US" dirty="0" err="1"/>
              <a:t>offer?".format</a:t>
            </a:r>
            <a:r>
              <a:rPr lang="en-US" dirty="0"/>
              <a:t>(</a:t>
            </a:r>
            <a:r>
              <a:rPr lang="en-US" dirty="0" err="1"/>
              <a:t>self.group.offer</a:t>
            </a:r>
            <a:r>
              <a:rPr lang="en-US" dirty="0"/>
              <a:t>)}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6096000" y="3999706"/>
            <a:ext cx="5627914" cy="2510857"/>
          </a:xfrm>
          <a:prstGeom prst="borderCallout1">
            <a:avLst>
              <a:gd name="adj1" fmla="val 54725"/>
              <a:gd name="adj2" fmla="val 519"/>
              <a:gd name="adj3" fmla="val -17148"/>
              <a:gd name="adj4" fmla="val -7612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ResultsWaitPage</a:t>
            </a:r>
            <a:r>
              <a:rPr lang="en-US" dirty="0"/>
              <a:t>(</a:t>
            </a:r>
            <a:r>
              <a:rPr lang="en-US" dirty="0" err="1"/>
              <a:t>WaitPage</a:t>
            </a:r>
            <a:r>
              <a:rPr lang="en-US" dirty="0"/>
              <a:t>):</a:t>
            </a:r>
          </a:p>
          <a:p>
            <a:r>
              <a:rPr lang="en-US" dirty="0"/>
              <a:t>    </a:t>
            </a:r>
            <a:r>
              <a:rPr lang="en-US" dirty="0" err="1"/>
              <a:t>title_text</a:t>
            </a:r>
            <a:r>
              <a:rPr lang="en-US" dirty="0"/>
              <a:t> = "You are Proposer"</a:t>
            </a:r>
          </a:p>
          <a:p>
            <a:r>
              <a:rPr lang="en-US" dirty="0"/>
              <a:t>    </a:t>
            </a:r>
            <a:r>
              <a:rPr lang="en-US" dirty="0" err="1"/>
              <a:t>body_text</a:t>
            </a:r>
            <a:r>
              <a:rPr lang="en-US" dirty="0"/>
              <a:t> = "Please wait while the Responder decides about accepting \</a:t>
            </a:r>
          </a:p>
          <a:p>
            <a:r>
              <a:rPr lang="en-US" dirty="0"/>
              <a:t>    or rejecting your offer..."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after_all_players_arrive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self.group.set_payoffs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398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Ultimatum: dynamic label in Accept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block content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formfield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group.accept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with label=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offer_text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include 'ultimatum/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instructions.html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next_button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</a:p>
          <a:p>
            <a:pPr marL="0" indent="0" fontAlgn="base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{%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%}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976257" y="1077686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5130" y="3158262"/>
            <a:ext cx="29010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76257" y="5238838"/>
            <a:ext cx="2258788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6256" y="-38395"/>
            <a:ext cx="5355771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17571" cy="1325563"/>
          </a:xfrm>
        </p:spPr>
        <p:txBody>
          <a:bodyPr/>
          <a:lstStyle/>
          <a:p>
            <a:r>
              <a:rPr lang="en-US" smtClean="0"/>
              <a:t>Ultimatum. </a:t>
            </a:r>
            <a:br>
              <a:rPr lang="en-US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71527"/>
            <a:ext cx="6096000" cy="67864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i="1" dirty="0">
                <a:solidFill>
                  <a:srgbClr val="3366CC"/>
                </a:solidFill>
                <a:latin typeface="Consolas" charset="0"/>
                <a:ea typeface="Calibri" charset="0"/>
                <a:cs typeface="Courier New" charset="0"/>
              </a:rPr>
              <a:t>class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=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"table table-striped table-hover"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role was: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player.role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== </a:t>
            </a:r>
            <a:r>
              <a:rPr lang="en-US" sz="1500" dirty="0">
                <a:solidFill>
                  <a:srgbClr val="009933"/>
                </a:solidFill>
                <a:latin typeface="Consolas" charset="0"/>
                <a:ea typeface="Calibri" charset="0"/>
                <a:cs typeface="Courier New" charset="0"/>
              </a:rPr>
              <a:t>"Proposer"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 offered: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Responder's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alibri" charset="0"/>
                <a:cs typeface="Courier New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Proposer offered to you: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group.offer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decision: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{{accept}}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{% 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endif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%}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Your final payoff: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  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{{</a:t>
            </a:r>
            <a:r>
              <a:rPr lang="en-US" sz="1500" dirty="0" err="1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player.payoff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}}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td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  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 err="1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tr</a:t>
            </a: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ts val="18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500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&lt;/</a:t>
            </a:r>
            <a:r>
              <a:rPr lang="en-US" sz="1500" b="1" dirty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table</a:t>
            </a:r>
            <a:r>
              <a:rPr lang="en-US" sz="1500" dirty="0" smtClean="0">
                <a:solidFill>
                  <a:srgbClr val="0033CC"/>
                </a:solidFill>
                <a:latin typeface="Consolas" charset="0"/>
                <a:ea typeface="Calibri" charset="0"/>
                <a:cs typeface="Courier New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latin typeface="Consolas" charset="0"/>
                <a:ea typeface="Calibri" charset="0"/>
                <a:cs typeface="Courier New" charset="0"/>
              </a:rPr>
              <a:t> </a:t>
            </a:r>
            <a:endParaRPr lang="en-US" sz="1500" dirty="0">
              <a:latin typeface="Calibri" charset="0"/>
              <a:ea typeface="Calibri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9934"/>
          <a:stretch/>
        </p:blipFill>
        <p:spPr>
          <a:xfrm>
            <a:off x="810985" y="4305119"/>
            <a:ext cx="3565053" cy="257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0197"/>
          <a:stretch/>
        </p:blipFill>
        <p:spPr>
          <a:xfrm>
            <a:off x="838200" y="1690688"/>
            <a:ext cx="3554167" cy="258177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77744" y="4699996"/>
            <a:ext cx="1643742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2801" y="5930082"/>
            <a:ext cx="2128156" cy="613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1 17"/>
          <p:cNvSpPr/>
          <p:nvPr/>
        </p:nvSpPr>
        <p:spPr>
          <a:xfrm>
            <a:off x="838199" y="1940312"/>
            <a:ext cx="4348843" cy="2066025"/>
          </a:xfrm>
          <a:prstGeom prst="borderCallout1">
            <a:avLst>
              <a:gd name="adj1" fmla="val 51663"/>
              <a:gd name="adj2" fmla="val 99532"/>
              <a:gd name="adj3" fmla="val 135250"/>
              <a:gd name="adj4" fmla="val 14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class Results(Page):</a:t>
            </a:r>
          </a:p>
          <a:p>
            <a:r>
              <a:rPr lang="en-US" sz="2200" dirty="0"/>
              <a:t>    </a:t>
            </a:r>
            <a:r>
              <a:rPr lang="en-US" sz="2200" dirty="0" err="1"/>
              <a:t>def</a:t>
            </a:r>
            <a:r>
              <a:rPr lang="en-US" sz="2200" dirty="0"/>
              <a:t> </a:t>
            </a:r>
            <a:r>
              <a:rPr lang="en-US" sz="2200" dirty="0" err="1"/>
              <a:t>vars_for_template</a:t>
            </a:r>
            <a:r>
              <a:rPr lang="en-US" sz="2200" dirty="0"/>
              <a:t>(self):</a:t>
            </a:r>
          </a:p>
          <a:p>
            <a:r>
              <a:rPr lang="en-US" sz="2200" dirty="0"/>
              <a:t>        return {'accept': 'Accept' if </a:t>
            </a:r>
            <a:r>
              <a:rPr lang="en-US" sz="2200" b="1" u="sng" dirty="0" err="1"/>
              <a:t>self.group.accept</a:t>
            </a:r>
            <a:r>
              <a:rPr lang="en-US" sz="2200" b="1" u="sng" dirty="0"/>
              <a:t> </a:t>
            </a:r>
            <a:r>
              <a:rPr lang="en-US" sz="2200" dirty="0"/>
              <a:t>else 'Reject'}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694985" y="5598024"/>
            <a:ext cx="3252572" cy="945060"/>
          </a:xfrm>
          <a:prstGeom prst="borderCallout1">
            <a:avLst>
              <a:gd name="adj1" fmla="val 57390"/>
              <a:gd name="adj2" fmla="val 99193"/>
              <a:gd name="adj3" fmla="val 70257"/>
              <a:gd name="adj4" fmla="val 1695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</a:t>
            </a:r>
            <a:r>
              <a:rPr lang="en-US" dirty="0" err="1" smtClean="0"/>
              <a:t>settings.py</a:t>
            </a:r>
            <a:r>
              <a:rPr lang="en-US" dirty="0" smtClean="0"/>
              <a:t>:</a:t>
            </a:r>
          </a:p>
          <a:p>
            <a:r>
              <a:rPr lang="en-US" dirty="0"/>
              <a:t>POINTS_DECIMAL_PLACES = 2</a:t>
            </a:r>
          </a:p>
        </p:txBody>
      </p:sp>
    </p:spTree>
    <p:extLst>
      <p:ext uri="{BB962C8B-B14F-4D97-AF65-F5344CB8AC3E}">
        <p14:creationId xmlns:p14="http://schemas.microsoft.com/office/powerpoint/2010/main" val="334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and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986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4000" b="1" dirty="0"/>
              <a:t>Install </a:t>
            </a:r>
            <a:r>
              <a:rPr lang="en-US" sz="4000" b="1" dirty="0" err="1"/>
              <a:t>Heroku</a:t>
            </a:r>
            <a:r>
              <a:rPr lang="en-US" sz="4000" b="1" dirty="0"/>
              <a:t> </a:t>
            </a:r>
            <a:r>
              <a:rPr lang="en-US" sz="4000" b="1" dirty="0" err="1"/>
              <a:t>toolbelt</a:t>
            </a:r>
            <a:endParaRPr lang="en-US" sz="4000" b="1" dirty="0"/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user.name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"John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Doe”</a:t>
            </a:r>
          </a:p>
          <a:p>
            <a:pPr marL="0" indent="0" fontAlgn="base">
              <a:buNone/>
            </a:pPr>
            <a:r>
              <a:rPr lang="en-US" sz="2200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user.email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johndoe@example.com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537" y="365124"/>
            <a:ext cx="4277363" cy="6195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904"/>
            <a:ext cx="1005367" cy="1005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5" y="5069917"/>
            <a:ext cx="1029482" cy="8956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0955" y="4565648"/>
            <a:ext cx="588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credential.helper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wincred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0955" y="6075193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credential-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osxkeychain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Function declaration: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List comprehension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891665"/>
            <a:ext cx="60706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480" y="5478462"/>
            <a:ext cx="6009640" cy="9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 5 minutes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89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Dictionary: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570" y="365125"/>
            <a:ext cx="2754409" cy="1526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2352040"/>
            <a:ext cx="10306050" cy="1673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4583322"/>
            <a:ext cx="5694013" cy="210889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025216"/>
            <a:ext cx="10515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leo Light" charset="0"/>
                <a:ea typeface="Aleo Light" charset="0"/>
                <a:cs typeface="Ale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Class: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89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772" y="0"/>
            <a:ext cx="4392228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331" y="335133"/>
            <a:ext cx="3977640" cy="138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331" y="1835180"/>
            <a:ext cx="5283069" cy="5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first project and first app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virtualenv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mainzwp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startproject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mainz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otree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startapp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guessquiz</a:t>
            </a:r>
            <a:endParaRPr lang="ru-RU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fontAlgn="base">
              <a:buNone/>
            </a:pPr>
            <a:r>
              <a:rPr lang="en-US" i="1" dirty="0" err="1" smtClean="0">
                <a:latin typeface="Consolas" charset="0"/>
                <a:ea typeface="Consolas" charset="0"/>
                <a:cs typeface="Consolas" charset="0"/>
              </a:rPr>
              <a:t>settings.py</a:t>
            </a:r>
            <a:r>
              <a:rPr lang="en-US" i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0" indent="0" fontAlgn="base">
              <a:buNone/>
            </a:pPr>
            <a:endParaRPr lang="mr-IN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SESSION_CONFIGS = [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{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display_name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game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num_demo_participants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1,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app_sequence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': ['</a:t>
            </a:r>
            <a:r>
              <a:rPr lang="mr-IN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guess</a:t>
            </a:r>
            <a:r>
              <a:rPr lang="mr-IN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'],</a:t>
            </a:r>
          </a:p>
          <a:p>
            <a:pPr marL="1836738" indent="0" fontAlgn="base">
              <a:buNone/>
            </a:pPr>
            <a:r>
              <a:rPr lang="mr-IN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 fontAlgn="base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oTree: general structure of an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VIEWS: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views.py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MODELS: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models.py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500" dirty="0" smtClean="0"/>
              <a:t>TEMPLATES: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templates/APP_NAME/templates</a:t>
            </a:r>
          </a:p>
          <a:p>
            <a:r>
              <a:rPr lang="en-US" sz="3500" dirty="0" smtClean="0"/>
              <a:t>static files (images etc.): </a:t>
            </a:r>
            <a:r>
              <a:rPr lang="en-US" sz="3500" dirty="0" smtClean="0">
                <a:latin typeface="Consolas" charset="0"/>
                <a:ea typeface="Consolas" charset="0"/>
                <a:cs typeface="Consolas" charset="0"/>
              </a:rPr>
              <a:t>static/APP_NAME/static</a:t>
            </a:r>
          </a:p>
          <a:p>
            <a:r>
              <a:rPr lang="en-US" sz="3500" dirty="0" smtClean="0"/>
              <a:t>bots: </a:t>
            </a:r>
            <a:r>
              <a:rPr lang="en-US" sz="3500" dirty="0" err="1" smtClean="0">
                <a:latin typeface="Consolas" charset="0"/>
                <a:ea typeface="Consolas" charset="0"/>
                <a:cs typeface="Consolas" charset="0"/>
              </a:rPr>
              <a:t>tests.py</a:t>
            </a:r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sz="35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13775</TotalTime>
  <Words>2945</Words>
  <Application>Microsoft Macintosh PowerPoint</Application>
  <PresentationFormat>Widescreen</PresentationFormat>
  <Paragraphs>663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Aleo</vt:lpstr>
      <vt:lpstr>Aleo Light</vt:lpstr>
      <vt:lpstr>Calibri</vt:lpstr>
      <vt:lpstr>Consolas</vt:lpstr>
      <vt:lpstr>Courier New</vt:lpstr>
      <vt:lpstr>Montserrat</vt:lpstr>
      <vt:lpstr>Times New Roman</vt:lpstr>
      <vt:lpstr>Arial</vt:lpstr>
      <vt:lpstr>Office Theme</vt:lpstr>
      <vt:lpstr>  oTree</vt:lpstr>
      <vt:lpstr>PowerPoint Presentation</vt:lpstr>
      <vt:lpstr>Outline</vt:lpstr>
      <vt:lpstr>Python in 5 minutes</vt:lpstr>
      <vt:lpstr>Python in 5 minutes</vt:lpstr>
      <vt:lpstr>Python in 5 minutes</vt:lpstr>
      <vt:lpstr>MVC</vt:lpstr>
      <vt:lpstr>Creating first project and first app </vt:lpstr>
      <vt:lpstr>oTree: general structure of an App</vt:lpstr>
      <vt:lpstr>General structure: models.py</vt:lpstr>
      <vt:lpstr>General structure: views.py</vt:lpstr>
      <vt:lpstr>Guess game: planning</vt:lpstr>
      <vt:lpstr>Guess game: screen 1</vt:lpstr>
      <vt:lpstr>Guess game: screen 2</vt:lpstr>
      <vt:lpstr>Guess game: screen 3</vt:lpstr>
      <vt:lpstr>Guess game - Models</vt:lpstr>
      <vt:lpstr>Guess game: Models. Result:</vt:lpstr>
      <vt:lpstr>Guess game: Views</vt:lpstr>
      <vt:lpstr>Guess game: Views. Built-in functions</vt:lpstr>
      <vt:lpstr>Guess game - Templates</vt:lpstr>
      <vt:lpstr>Guess game - Templates</vt:lpstr>
      <vt:lpstr>Guess game: Views. Intro</vt:lpstr>
      <vt:lpstr>Intro: How to do it?</vt:lpstr>
      <vt:lpstr>Intro: Results:</vt:lpstr>
      <vt:lpstr>Views.Decision</vt:lpstr>
      <vt:lpstr>Views.Decision. How to do it?</vt:lpstr>
      <vt:lpstr>Views.Resuts</vt:lpstr>
      <vt:lpstr>Views.Resuts. How to do it?</vt:lpstr>
      <vt:lpstr>Running the app</vt:lpstr>
      <vt:lpstr>what is self?</vt:lpstr>
      <vt:lpstr>Hierarchy of objects</vt:lpstr>
      <vt:lpstr>What runs when</vt:lpstr>
      <vt:lpstr>Ultimatum. Screen 1. Intro</vt:lpstr>
      <vt:lpstr>Ultimatum. Screen 2. Offer</vt:lpstr>
      <vt:lpstr>Ultimatum. Screen 3. Accept/Reject</vt:lpstr>
      <vt:lpstr>Ultimatum. Screen 4. Results</vt:lpstr>
      <vt:lpstr>Ultimatum: some preliminary prep</vt:lpstr>
      <vt:lpstr>Ultimatum: multi-player game</vt:lpstr>
      <vt:lpstr>Ultimatum: planning I</vt:lpstr>
      <vt:lpstr>Ultimatum: models.py</vt:lpstr>
      <vt:lpstr>Ultimatum: models.py</vt:lpstr>
      <vt:lpstr>Static files: how insert an image?</vt:lpstr>
      <vt:lpstr>Ultimatum: views.py</vt:lpstr>
      <vt:lpstr>Ultimatum: views.py</vt:lpstr>
      <vt:lpstr>Ultimatum: dynamic label in Accept</vt:lpstr>
      <vt:lpstr>Ultimatum.  Results</vt:lpstr>
      <vt:lpstr>Ultimatum.  Results</vt:lpstr>
      <vt:lpstr>Github and Heroku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Chapkovski</dc:creator>
  <cp:lastModifiedBy>Philipp Chapkovski</cp:lastModifiedBy>
  <cp:revision>297</cp:revision>
  <cp:lastPrinted>2017-03-16T11:06:47Z</cp:lastPrinted>
  <dcterms:created xsi:type="dcterms:W3CDTF">2017-03-07T17:23:47Z</dcterms:created>
  <dcterms:modified xsi:type="dcterms:W3CDTF">2017-04-03T06:17:46Z</dcterms:modified>
</cp:coreProperties>
</file>